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Montserrat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5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22028" y="0"/>
            <a:ext cx="13343601" cy="10287000"/>
            <a:chOff x="0" y="0"/>
            <a:chExt cx="206727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7273" cy="1593725"/>
            </a:xfrm>
            <a:custGeom>
              <a:avLst/>
              <a:gdLst/>
              <a:ahLst/>
              <a:cxnLst/>
              <a:rect r="r" b="b" t="t" l="l"/>
              <a:pathLst>
                <a:path h="1593725" w="2067273">
                  <a:moveTo>
                    <a:pt x="0" y="0"/>
                  </a:moveTo>
                  <a:lnTo>
                    <a:pt x="2067273" y="0"/>
                  </a:lnTo>
                  <a:lnTo>
                    <a:pt x="206727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-3705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667500"/>
            <a:ext cx="8756885" cy="809502"/>
            <a:chOff x="0" y="0"/>
            <a:chExt cx="323259" cy="298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3259" cy="29883"/>
            </a:xfrm>
            <a:custGeom>
              <a:avLst/>
              <a:gdLst/>
              <a:ahLst/>
              <a:cxnLst/>
              <a:rect r="r" b="b" t="t" l="l"/>
              <a:pathLst>
                <a:path h="29883" w="323259">
                  <a:moveTo>
                    <a:pt x="0" y="0"/>
                  </a:moveTo>
                  <a:lnTo>
                    <a:pt x="323259" y="0"/>
                  </a:lnTo>
                  <a:lnTo>
                    <a:pt x="323259" y="29883"/>
                  </a:lnTo>
                  <a:lnTo>
                    <a:pt x="0" y="29883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3259" cy="67983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10260" y="3102828"/>
            <a:ext cx="13140623" cy="330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8"/>
              </a:lnSpc>
            </a:pPr>
            <a:r>
              <a:rPr lang="en-US" sz="139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</a:t>
            </a:r>
          </a:p>
          <a:p>
            <a:pPr algn="l">
              <a:lnSpc>
                <a:spcPts val="12598"/>
              </a:lnSpc>
            </a:pPr>
            <a:r>
              <a:rPr lang="en-US" b="true" sz="1399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CAPSTONE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951" y="6843651"/>
            <a:ext cx="967838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SOC Report Manager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139059" y="-2433699"/>
            <a:ext cx="5128484" cy="4867398"/>
          </a:xfrm>
          <a:custGeom>
            <a:avLst/>
            <a:gdLst/>
            <a:ahLst/>
            <a:cxnLst/>
            <a:rect r="r" b="b" t="t" l="l"/>
            <a:pathLst>
              <a:path h="4867398" w="5128484">
                <a:moveTo>
                  <a:pt x="0" y="0"/>
                </a:moveTo>
                <a:lnTo>
                  <a:pt x="5128484" y="0"/>
                </a:lnTo>
                <a:lnTo>
                  <a:pt x="5128484" y="4867398"/>
                </a:lnTo>
                <a:lnTo>
                  <a:pt x="0" y="4867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14690"/>
            <a:ext cx="16230600" cy="5743610"/>
            <a:chOff x="0" y="0"/>
            <a:chExt cx="599150" cy="212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150" cy="212025"/>
            </a:xfrm>
            <a:custGeom>
              <a:avLst/>
              <a:gdLst/>
              <a:ahLst/>
              <a:cxnLst/>
              <a:rect r="r" b="b" t="t" l="l"/>
              <a:pathLst>
                <a:path h="212025" w="599150">
                  <a:moveTo>
                    <a:pt x="0" y="0"/>
                  </a:moveTo>
                  <a:lnTo>
                    <a:pt x="599150" y="0"/>
                  </a:lnTo>
                  <a:lnTo>
                    <a:pt x="599150" y="212025"/>
                  </a:lnTo>
                  <a:lnTo>
                    <a:pt x="0" y="212025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9150" cy="25012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792129">
            <a:off x="-5162836" y="743593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7" y="0"/>
                </a:lnTo>
                <a:lnTo>
                  <a:pt x="9155917" y="1331770"/>
                </a:lnTo>
                <a:lnTo>
                  <a:pt x="0" y="133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93404" y="1745485"/>
            <a:ext cx="553674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36432" y="1768975"/>
            <a:ext cx="521081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SIÓN</a:t>
            </a:r>
          </a:p>
        </p:txBody>
      </p:sp>
      <p:sp>
        <p:nvSpPr>
          <p:cNvPr name="AutoShape 8" id="8"/>
          <p:cNvSpPr/>
          <p:nvPr/>
        </p:nvSpPr>
        <p:spPr>
          <a:xfrm>
            <a:off x="7713475" y="4883308"/>
            <a:ext cx="7000105" cy="0"/>
          </a:xfrm>
          <a:prstGeom prst="line">
            <a:avLst/>
          </a:prstGeom>
          <a:ln cap="flat" w="28575">
            <a:solidFill>
              <a:srgbClr val="232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911501" y="5176820"/>
            <a:ext cx="10169948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SOC Report Manager no es solo un proyecto académico, es una propuesta real que mejora la seguridad y eficiencia en entornos SOC, y demuestra que con las competencias de Ingeniería en Informática podemos resolver problemas críticos de la industria.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7713475" y="8231669"/>
            <a:ext cx="7000105" cy="0"/>
          </a:xfrm>
          <a:prstGeom prst="line">
            <a:avLst/>
          </a:prstGeom>
          <a:ln cap="flat" w="28575">
            <a:solidFill>
              <a:srgbClr val="23232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721360" y="4616978"/>
            <a:ext cx="3949708" cy="3985679"/>
            <a:chOff x="0" y="0"/>
            <a:chExt cx="1099388" cy="1109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9388" cy="1109400"/>
            </a:xfrm>
            <a:custGeom>
              <a:avLst/>
              <a:gdLst/>
              <a:ahLst/>
              <a:cxnLst/>
              <a:rect r="r" b="b" t="t" l="l"/>
              <a:pathLst>
                <a:path h="1109400" w="1099388">
                  <a:moveTo>
                    <a:pt x="0" y="0"/>
                  </a:moveTo>
                  <a:lnTo>
                    <a:pt x="1099388" y="0"/>
                  </a:lnTo>
                  <a:lnTo>
                    <a:pt x="1099388" y="1109400"/>
                  </a:lnTo>
                  <a:lnTo>
                    <a:pt x="0" y="1109400"/>
                  </a:lnTo>
                  <a:close/>
                </a:path>
              </a:pathLst>
            </a:custGeom>
            <a:blipFill>
              <a:blip r:embed="rId4"/>
              <a:stretch>
                <a:fillRect l="-455" t="0" r="-455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675277" cy="3798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5277" cy="379844"/>
            </a:xfrm>
            <a:custGeom>
              <a:avLst/>
              <a:gdLst/>
              <a:ahLst/>
              <a:cxnLst/>
              <a:rect r="r" b="b" t="t" l="l"/>
              <a:pathLst>
                <a:path h="379844" w="675277">
                  <a:moveTo>
                    <a:pt x="0" y="0"/>
                  </a:moveTo>
                  <a:lnTo>
                    <a:pt x="675277" y="0"/>
                  </a:lnTo>
                  <a:lnTo>
                    <a:pt x="675277" y="379844"/>
                  </a:lnTo>
                  <a:lnTo>
                    <a:pt x="0" y="379844"/>
                  </a:lnTo>
                  <a:close/>
                </a:path>
              </a:pathLst>
            </a:custGeom>
            <a:solidFill>
              <a:srgbClr val="02060F">
                <a:alpha val="4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75277" cy="417944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5904" y="5589863"/>
            <a:ext cx="9695980" cy="3668437"/>
            <a:chOff x="0" y="0"/>
            <a:chExt cx="358020" cy="1354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8020" cy="135456"/>
            </a:xfrm>
            <a:custGeom>
              <a:avLst/>
              <a:gdLst/>
              <a:ahLst/>
              <a:cxnLst/>
              <a:rect r="r" b="b" t="t" l="l"/>
              <a:pathLst>
                <a:path h="135456" w="358020">
                  <a:moveTo>
                    <a:pt x="0" y="0"/>
                  </a:moveTo>
                  <a:lnTo>
                    <a:pt x="358020" y="0"/>
                  </a:lnTo>
                  <a:lnTo>
                    <a:pt x="358020" y="135456"/>
                  </a:lnTo>
                  <a:lnTo>
                    <a:pt x="0" y="135456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8020" cy="173556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0799121">
            <a:off x="9510694" y="238"/>
            <a:ext cx="8776185" cy="8776185"/>
          </a:xfrm>
          <a:custGeom>
            <a:avLst/>
            <a:gdLst/>
            <a:ahLst/>
            <a:cxnLst/>
            <a:rect r="r" b="b" t="t" l="l"/>
            <a:pathLst>
              <a:path h="8776185" w="8776185">
                <a:moveTo>
                  <a:pt x="0" y="0"/>
                </a:moveTo>
                <a:lnTo>
                  <a:pt x="8776185" y="0"/>
                </a:lnTo>
                <a:lnTo>
                  <a:pt x="8776185" y="8776185"/>
                </a:lnTo>
                <a:lnTo>
                  <a:pt x="0" y="877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44186" y="5272621"/>
            <a:ext cx="3949708" cy="3985679"/>
            <a:chOff x="0" y="0"/>
            <a:chExt cx="1099388" cy="1109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9388" cy="1109400"/>
            </a:xfrm>
            <a:custGeom>
              <a:avLst/>
              <a:gdLst/>
              <a:ahLst/>
              <a:cxnLst/>
              <a:rect r="r" b="b" t="t" l="l"/>
              <a:pathLst>
                <a:path h="1109400" w="1099388">
                  <a:moveTo>
                    <a:pt x="0" y="0"/>
                  </a:moveTo>
                  <a:lnTo>
                    <a:pt x="1099388" y="0"/>
                  </a:lnTo>
                  <a:lnTo>
                    <a:pt x="1099388" y="1109400"/>
                  </a:lnTo>
                  <a:lnTo>
                    <a:pt x="0" y="1109400"/>
                  </a:lnTo>
                  <a:close/>
                </a:path>
              </a:pathLst>
            </a:custGeom>
            <a:blipFill>
              <a:blip r:embed="rId5"/>
              <a:stretch>
                <a:fillRect l="-455" t="0" r="-455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672323" y="5618410"/>
            <a:ext cx="3069561" cy="3639890"/>
          </a:xfrm>
          <a:custGeom>
            <a:avLst/>
            <a:gdLst/>
            <a:ahLst/>
            <a:cxnLst/>
            <a:rect r="r" b="b" t="t" l="l"/>
            <a:pathLst>
              <a:path h="3639890" w="3069561">
                <a:moveTo>
                  <a:pt x="0" y="0"/>
                </a:moveTo>
                <a:lnTo>
                  <a:pt x="3069561" y="0"/>
                </a:lnTo>
                <a:lnTo>
                  <a:pt x="3069561" y="3639890"/>
                </a:lnTo>
                <a:lnTo>
                  <a:pt x="0" y="363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122" r="-7070" b="-312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5904" y="5553850"/>
            <a:ext cx="3704450" cy="3704450"/>
          </a:xfrm>
          <a:custGeom>
            <a:avLst/>
            <a:gdLst/>
            <a:ahLst/>
            <a:cxnLst/>
            <a:rect r="r" b="b" t="t" l="l"/>
            <a:pathLst>
              <a:path h="3704450" w="3704450">
                <a:moveTo>
                  <a:pt x="0" y="0"/>
                </a:moveTo>
                <a:lnTo>
                  <a:pt x="3704450" y="0"/>
                </a:lnTo>
                <a:lnTo>
                  <a:pt x="3704450" y="3704450"/>
                </a:lnTo>
                <a:lnTo>
                  <a:pt x="0" y="37044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616495"/>
            <a:ext cx="885197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MUCHAS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5904" y="3856313"/>
            <a:ext cx="885197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GRACIAS!!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44260" y="-10792"/>
            <a:ext cx="7536751" cy="10287000"/>
            <a:chOff x="0" y="0"/>
            <a:chExt cx="812800" cy="1109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109400"/>
            </a:xfrm>
            <a:custGeom>
              <a:avLst/>
              <a:gdLst/>
              <a:ahLst/>
              <a:cxnLst/>
              <a:rect r="r" b="b" t="t" l="l"/>
              <a:pathLst>
                <a:path h="11094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09400"/>
                  </a:lnTo>
                  <a:lnTo>
                    <a:pt x="0" y="1109400"/>
                  </a:lnTo>
                  <a:close/>
                </a:path>
              </a:pathLst>
            </a:custGeom>
            <a:blipFill>
              <a:blip r:embed="rId2"/>
              <a:stretch>
                <a:fillRect l="-68687" t="0" r="-6868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12322" y="2828317"/>
            <a:ext cx="8893917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12322" y="4344617"/>
            <a:ext cx="7118583" cy="239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2"/>
              </a:lnSpc>
            </a:pPr>
            <a:r>
              <a:rPr lang="en-US" sz="21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empresa CS2 cuenta con un Centro de Operaciones de Seguridad (SOC) que monitorea incidentes de ciberseguridad.</a:t>
            </a:r>
          </a:p>
          <a:p>
            <a:pPr algn="l">
              <a:lnSpc>
                <a:spcPts val="3172"/>
              </a:lnSpc>
            </a:pPr>
            <a:r>
              <a:rPr lang="en-US" sz="21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turno genera reportes en formato PDF cada 6 horas, los cuales contienen información clave para la gestión y análisis de amenazas.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14863" y="0"/>
            <a:ext cx="2670644" cy="2694967"/>
            <a:chOff x="0" y="0"/>
            <a:chExt cx="1099388" cy="1109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9388" cy="1109400"/>
            </a:xfrm>
            <a:custGeom>
              <a:avLst/>
              <a:gdLst/>
              <a:ahLst/>
              <a:cxnLst/>
              <a:rect r="r" b="b" t="t" l="l"/>
              <a:pathLst>
                <a:path h="1109400" w="1099388">
                  <a:moveTo>
                    <a:pt x="0" y="0"/>
                  </a:moveTo>
                  <a:lnTo>
                    <a:pt x="1099388" y="0"/>
                  </a:lnTo>
                  <a:lnTo>
                    <a:pt x="1099388" y="1109400"/>
                  </a:lnTo>
                  <a:lnTo>
                    <a:pt x="0" y="1109400"/>
                  </a:lnTo>
                  <a:close/>
                </a:path>
              </a:pathLst>
            </a:custGeom>
            <a:blipFill>
              <a:blip r:embed="rId3"/>
              <a:stretch>
                <a:fillRect l="-455" t="0" r="-455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5400000">
            <a:off x="740" y="5570353"/>
            <a:ext cx="4705854" cy="4705854"/>
          </a:xfrm>
          <a:custGeom>
            <a:avLst/>
            <a:gdLst/>
            <a:ahLst/>
            <a:cxnLst/>
            <a:rect r="r" b="b" t="t" l="l"/>
            <a:pathLst>
              <a:path h="4705854" w="4705854">
                <a:moveTo>
                  <a:pt x="0" y="0"/>
                </a:moveTo>
                <a:lnTo>
                  <a:pt x="4705854" y="0"/>
                </a:lnTo>
                <a:lnTo>
                  <a:pt x="4705854" y="4705855"/>
                </a:lnTo>
                <a:lnTo>
                  <a:pt x="0" y="4705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491835" y="0"/>
            <a:ext cx="5796165" cy="5796165"/>
          </a:xfrm>
          <a:custGeom>
            <a:avLst/>
            <a:gdLst/>
            <a:ahLst/>
            <a:cxnLst/>
            <a:rect r="r" b="b" t="t" l="l"/>
            <a:pathLst>
              <a:path h="5796165" w="5796165">
                <a:moveTo>
                  <a:pt x="0" y="0"/>
                </a:moveTo>
                <a:lnTo>
                  <a:pt x="5796165" y="0"/>
                </a:lnTo>
                <a:lnTo>
                  <a:pt x="5796165" y="5796165"/>
                </a:lnTo>
                <a:lnTo>
                  <a:pt x="0" y="5796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99532" y="4561358"/>
            <a:ext cx="3944468" cy="3387216"/>
            <a:chOff x="0" y="0"/>
            <a:chExt cx="145609" cy="12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04155" y="4561358"/>
            <a:ext cx="3944468" cy="3387216"/>
            <a:chOff x="0" y="0"/>
            <a:chExt cx="145609" cy="12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4909" y="4561358"/>
            <a:ext cx="3944468" cy="3387216"/>
            <a:chOff x="0" y="0"/>
            <a:chExt cx="145609" cy="1250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90287" y="4561358"/>
            <a:ext cx="3944468" cy="3387216"/>
            <a:chOff x="0" y="0"/>
            <a:chExt cx="145609" cy="1250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025720" y="1967808"/>
            <a:ext cx="1053837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06645" y="5984627"/>
            <a:ext cx="4920997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"/>
              </a:lnSpc>
            </a:pPr>
            <a:r>
              <a:rPr lang="en-US" b="true" sz="21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 centralización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94909" y="6477582"/>
            <a:ext cx="3697811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archivos quedan dispersos en correos y carpetas.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927384" y="4950067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32007" y="4950517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736630" y="4951418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53245" y="5985077"/>
            <a:ext cx="4246287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"/>
              </a:lnSpc>
            </a:pPr>
            <a:r>
              <a:rPr lang="en-US" b="true" sz="21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Pérdida de información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5022762" y="4949842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727642" y="5984852"/>
            <a:ext cx="3269758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"/>
              </a:lnSpc>
            </a:pPr>
            <a:r>
              <a:rPr lang="en-US" b="true" sz="21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Sobrecarga manual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55039" y="6462073"/>
            <a:ext cx="3214964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Analistas invierten tiempo en organizar correos.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4115" y="0"/>
            <a:ext cx="2592032" cy="2615639"/>
            <a:chOff x="0" y="0"/>
            <a:chExt cx="1099388" cy="1109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99388" cy="1109400"/>
            </a:xfrm>
            <a:custGeom>
              <a:avLst/>
              <a:gdLst/>
              <a:ahLst/>
              <a:cxnLst/>
              <a:rect r="r" b="b" t="t" l="l"/>
              <a:pathLst>
                <a:path h="1109400" w="1099388">
                  <a:moveTo>
                    <a:pt x="0" y="0"/>
                  </a:moveTo>
                  <a:lnTo>
                    <a:pt x="1099388" y="0"/>
                  </a:lnTo>
                  <a:lnTo>
                    <a:pt x="1099388" y="1109400"/>
                  </a:lnTo>
                  <a:lnTo>
                    <a:pt x="0" y="1109400"/>
                  </a:lnTo>
                  <a:close/>
                </a:path>
              </a:pathLst>
            </a:custGeom>
            <a:blipFill>
              <a:blip r:embed="rId6"/>
              <a:stretch>
                <a:fillRect l="-455" t="0" r="-455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2122633" y="3532659"/>
            <a:ext cx="14042734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reportes en PDF llegan cada 6 horas al correo, pero no hay un sistema centralizado. Esto provoca pérdida de información, dificultad para consultar turnos anteriores y pérdida de tiempo en tareas manuales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76637" y="6661394"/>
            <a:ext cx="2408495" cy="70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Reportes sin respaldo seguro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48623" y="5990171"/>
            <a:ext cx="4246287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"/>
              </a:lnSpc>
            </a:pPr>
            <a:r>
              <a:rPr lang="en-US" b="true" sz="21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Búsqueda lenta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70741" y="6480000"/>
            <a:ext cx="3002050" cy="106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Difícil encontrar información de turnos anteriores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81229" y="93582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440104" y="27718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1368" y="4856483"/>
            <a:ext cx="7169033" cy="26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Automatizar la gestión de reportes de turno y alertas de seguridad.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Garantizar trazabilidad y disponibilidad de la información.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Facilitar la toma de decisiones estratégicas en el SOC.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825988" y="627861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DEL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25988" y="1685136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28123" y="4729705"/>
            <a:ext cx="7931177" cy="417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Extraer correos de reportes y alertas de seguridad de forma automática.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Estandarizar la información no estructurada para asegurar consistencia.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Almacenar y organizar los datos para un análisis eficiente y escalable.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Visualizar métricas clave que faciliten la toma de decisiones.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Predecir posibles patrones de ataque mediante análisis de datos.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871755" y="4004720"/>
            <a:ext cx="1908466" cy="4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Generales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81778" y="4004720"/>
            <a:ext cx="1908466" cy="4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Especificos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8378" y="2413967"/>
            <a:ext cx="10371243" cy="6545726"/>
          </a:xfrm>
          <a:custGeom>
            <a:avLst/>
            <a:gdLst/>
            <a:ahLst/>
            <a:cxnLst/>
            <a:rect r="r" b="b" t="t" l="l"/>
            <a:pathLst>
              <a:path h="6545726" w="10371243">
                <a:moveTo>
                  <a:pt x="0" y="0"/>
                </a:moveTo>
                <a:lnTo>
                  <a:pt x="10371244" y="0"/>
                </a:lnTo>
                <a:lnTo>
                  <a:pt x="10371244" y="6545726"/>
                </a:lnTo>
                <a:lnTo>
                  <a:pt x="0" y="654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440104" y="27718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87240" y="700101"/>
            <a:ext cx="14721504" cy="85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SOLUCIÓN </a:t>
            </a: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PROPUESTA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381229" y="93582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3376" y="1921008"/>
            <a:ext cx="13401248" cy="6444985"/>
          </a:xfrm>
          <a:custGeom>
            <a:avLst/>
            <a:gdLst/>
            <a:ahLst/>
            <a:cxnLst/>
            <a:rect r="r" b="b" t="t" l="l"/>
            <a:pathLst>
              <a:path h="6444985" w="13401248">
                <a:moveTo>
                  <a:pt x="0" y="0"/>
                </a:moveTo>
                <a:lnTo>
                  <a:pt x="13401248" y="0"/>
                </a:lnTo>
                <a:lnTo>
                  <a:pt x="13401248" y="6444984"/>
                </a:lnTo>
                <a:lnTo>
                  <a:pt x="0" y="6444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440104" y="27718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81229" y="93582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665" y="143106"/>
            <a:ext cx="18288000" cy="10287000"/>
            <a:chOff x="0" y="0"/>
            <a:chExt cx="675277" cy="3798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5277" cy="379844"/>
            </a:xfrm>
            <a:custGeom>
              <a:avLst/>
              <a:gdLst/>
              <a:ahLst/>
              <a:cxnLst/>
              <a:rect r="r" b="b" t="t" l="l"/>
              <a:pathLst>
                <a:path h="379844" w="675277">
                  <a:moveTo>
                    <a:pt x="0" y="0"/>
                  </a:moveTo>
                  <a:lnTo>
                    <a:pt x="675277" y="0"/>
                  </a:lnTo>
                  <a:lnTo>
                    <a:pt x="675277" y="379844"/>
                  </a:lnTo>
                  <a:lnTo>
                    <a:pt x="0" y="379844"/>
                  </a:lnTo>
                  <a:close/>
                </a:path>
              </a:pathLst>
            </a:custGeom>
            <a:solidFill>
              <a:srgbClr val="02060F">
                <a:alpha val="4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75277" cy="417944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52377" y="1550355"/>
            <a:ext cx="13806008" cy="7472502"/>
          </a:xfrm>
          <a:custGeom>
            <a:avLst/>
            <a:gdLst/>
            <a:ahLst/>
            <a:cxnLst/>
            <a:rect r="r" b="b" t="t" l="l"/>
            <a:pathLst>
              <a:path h="7472502" w="13806008">
                <a:moveTo>
                  <a:pt x="0" y="0"/>
                </a:moveTo>
                <a:lnTo>
                  <a:pt x="13806008" y="0"/>
                </a:lnTo>
                <a:lnTo>
                  <a:pt x="13806008" y="7472502"/>
                </a:lnTo>
                <a:lnTo>
                  <a:pt x="0" y="747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440104" y="27718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81229" y="93582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58611" y="2935752"/>
            <a:ext cx="828889" cy="834491"/>
            <a:chOff x="0" y="0"/>
            <a:chExt cx="8073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093363" y="3111357"/>
            <a:ext cx="359385" cy="483280"/>
          </a:xfrm>
          <a:custGeom>
            <a:avLst/>
            <a:gdLst/>
            <a:ahLst/>
            <a:cxnLst/>
            <a:rect r="r" b="b" t="t" l="l"/>
            <a:pathLst>
              <a:path h="483280" w="359385">
                <a:moveTo>
                  <a:pt x="0" y="0"/>
                </a:moveTo>
                <a:lnTo>
                  <a:pt x="359385" y="0"/>
                </a:lnTo>
                <a:lnTo>
                  <a:pt x="359385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28241" y="1243141"/>
            <a:ext cx="10057308" cy="85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7"/>
              </a:lnSpc>
            </a:pPr>
            <a:r>
              <a:rPr lang="en-US" b="true" sz="6367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ÁREA DE DESEMPEÑO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18471" y="3439472"/>
            <a:ext cx="7648113" cy="165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Aplicada a través de Scrum, organizando el desarrollo en sprints y gestionando avances, roles y entregables. Permite cumplir los plazos, optimizar recursos y entregar una solución lista para uso real en el SOC.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18471" y="3011952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de proyectos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65082" y="2935752"/>
            <a:ext cx="828889" cy="834491"/>
            <a:chOff x="0" y="0"/>
            <a:chExt cx="80734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85389" y="6763303"/>
            <a:ext cx="828889" cy="834491"/>
            <a:chOff x="0" y="0"/>
            <a:chExt cx="807344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94637" y="6478106"/>
            <a:ext cx="828889" cy="834491"/>
            <a:chOff x="0" y="0"/>
            <a:chExt cx="807344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99834" y="3111357"/>
            <a:ext cx="359385" cy="483280"/>
          </a:xfrm>
          <a:custGeom>
            <a:avLst/>
            <a:gdLst/>
            <a:ahLst/>
            <a:cxnLst/>
            <a:rect r="r" b="b" t="t" l="l"/>
            <a:pathLst>
              <a:path h="483280" w="359385">
                <a:moveTo>
                  <a:pt x="0" y="0"/>
                </a:moveTo>
                <a:lnTo>
                  <a:pt x="359385" y="0"/>
                </a:lnTo>
                <a:lnTo>
                  <a:pt x="359385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58194" y="6938909"/>
            <a:ext cx="483280" cy="483280"/>
          </a:xfrm>
          <a:custGeom>
            <a:avLst/>
            <a:gdLst/>
            <a:ahLst/>
            <a:cxnLst/>
            <a:rect r="r" b="b" t="t" l="l"/>
            <a:pathLst>
              <a:path h="483280" w="483280">
                <a:moveTo>
                  <a:pt x="0" y="0"/>
                </a:moveTo>
                <a:lnTo>
                  <a:pt x="483280" y="0"/>
                </a:lnTo>
                <a:lnTo>
                  <a:pt x="483280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405665" y="6653711"/>
            <a:ext cx="406834" cy="483280"/>
          </a:xfrm>
          <a:custGeom>
            <a:avLst/>
            <a:gdLst/>
            <a:ahLst/>
            <a:cxnLst/>
            <a:rect r="r" b="b" t="t" l="l"/>
            <a:pathLst>
              <a:path h="483280" w="406834">
                <a:moveTo>
                  <a:pt x="0" y="0"/>
                </a:moveTo>
                <a:lnTo>
                  <a:pt x="406834" y="0"/>
                </a:lnTo>
                <a:lnTo>
                  <a:pt x="406834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24942" y="3439472"/>
            <a:ext cx="6671693" cy="249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refleja en el diseño de bases de datos escalables en BigQuery y la transformación de los PDFs en información estructurada para generar insights. Gracias a esto, el equipo SOC puede analizar patrones de incidentes y tomar decisiones más rápidas.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24942" y="3011952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y Análisis de datos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5250" y="7267023"/>
            <a:ext cx="7648113" cy="207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Implementada mediante n8n y Docker para orquestar el flujo de datos (descarga automática de PDFs, extracción, carga en base de datos). Esto reduce el trabajo manual y asegura que toda la información esté disponible en tiempo real.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5250" y="6839503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Automatización de procesos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54498" y="6981826"/>
            <a:ext cx="7648113" cy="291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el proyecto, esta área se aplica al asegurar los reportes SOC desde el momento en que llegan por correo, garantizando su trazabilidad, integridad y confidencialidad. Incluye la detección de vulnerabilidades, uso de controles de acceso, deduplicación de archivos y gestión segura de credenciales.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54498" y="6554306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Ciberseguridad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831" y="2810324"/>
            <a:ext cx="779866" cy="785136"/>
            <a:chOff x="0" y="0"/>
            <a:chExt cx="8073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18818" y="3595461"/>
            <a:ext cx="828889" cy="834491"/>
            <a:chOff x="0" y="0"/>
            <a:chExt cx="80734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29699" y="2975544"/>
            <a:ext cx="338130" cy="454698"/>
          </a:xfrm>
          <a:custGeom>
            <a:avLst/>
            <a:gdLst/>
            <a:ahLst/>
            <a:cxnLst/>
            <a:rect r="r" b="b" t="t" l="l"/>
            <a:pathLst>
              <a:path h="454698" w="338130">
                <a:moveTo>
                  <a:pt x="0" y="0"/>
                </a:moveTo>
                <a:lnTo>
                  <a:pt x="338130" y="0"/>
                </a:lnTo>
                <a:lnTo>
                  <a:pt x="338130" y="454697"/>
                </a:lnTo>
                <a:lnTo>
                  <a:pt x="0" y="45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91622" y="3771066"/>
            <a:ext cx="483280" cy="483280"/>
          </a:xfrm>
          <a:custGeom>
            <a:avLst/>
            <a:gdLst/>
            <a:ahLst/>
            <a:cxnLst/>
            <a:rect r="r" b="b" t="t" l="l"/>
            <a:pathLst>
              <a:path h="483280" w="483280">
                <a:moveTo>
                  <a:pt x="0" y="0"/>
                </a:moveTo>
                <a:lnTo>
                  <a:pt x="483281" y="0"/>
                </a:lnTo>
                <a:lnTo>
                  <a:pt x="483281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34700" y="1288705"/>
            <a:ext cx="8288105" cy="80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8"/>
              </a:lnSpc>
            </a:pPr>
            <a:r>
              <a:rPr lang="en-US" b="true" sz="64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COMPETENCIAS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0094" y="3280309"/>
            <a:ext cx="6908869" cy="12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2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Gestionar proyectos informáticos, ofreciendo alternativas para la toma de decisiones de acuerdo a los requerimientos de la organización.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0094" y="2867474"/>
            <a:ext cx="7195780" cy="30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7"/>
              </a:lnSpc>
            </a:pPr>
            <a:r>
              <a:rPr lang="en-US" sz="235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de proyectos Informáticos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78678" y="4099181"/>
            <a:ext cx="7648113" cy="165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Construir el modelo arquitectónico de una solución sistémica que soporte los procesos de negocio de acuerdo los requerimientos de la organización y estándares industria.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78678" y="3671661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Automatización y Arquitectura de Sistemas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44000" y="6317784"/>
            <a:ext cx="781255" cy="786534"/>
            <a:chOff x="0" y="0"/>
            <a:chExt cx="807344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8831" y="5067507"/>
            <a:ext cx="828889" cy="834491"/>
            <a:chOff x="0" y="0"/>
            <a:chExt cx="807344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08831" y="7773407"/>
            <a:ext cx="828889" cy="834491"/>
            <a:chOff x="0" y="0"/>
            <a:chExt cx="807344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365261" y="6483297"/>
            <a:ext cx="338732" cy="455507"/>
          </a:xfrm>
          <a:custGeom>
            <a:avLst/>
            <a:gdLst/>
            <a:ahLst/>
            <a:cxnLst/>
            <a:rect r="r" b="b" t="t" l="l"/>
            <a:pathLst>
              <a:path h="455507" w="338732">
                <a:moveTo>
                  <a:pt x="0" y="0"/>
                </a:moveTo>
                <a:lnTo>
                  <a:pt x="338732" y="0"/>
                </a:lnTo>
                <a:lnTo>
                  <a:pt x="338732" y="455507"/>
                </a:lnTo>
                <a:lnTo>
                  <a:pt x="0" y="455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81635" y="5243113"/>
            <a:ext cx="483280" cy="483280"/>
          </a:xfrm>
          <a:custGeom>
            <a:avLst/>
            <a:gdLst/>
            <a:ahLst/>
            <a:cxnLst/>
            <a:rect r="r" b="b" t="t" l="l"/>
            <a:pathLst>
              <a:path h="483280" w="483280">
                <a:moveTo>
                  <a:pt x="0" y="0"/>
                </a:moveTo>
                <a:lnTo>
                  <a:pt x="483281" y="0"/>
                </a:lnTo>
                <a:lnTo>
                  <a:pt x="483281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19858" y="7949012"/>
            <a:ext cx="406834" cy="483280"/>
          </a:xfrm>
          <a:custGeom>
            <a:avLst/>
            <a:gdLst/>
            <a:ahLst/>
            <a:cxnLst/>
            <a:rect r="r" b="b" t="t" l="l"/>
            <a:pathLst>
              <a:path h="483280" w="406834">
                <a:moveTo>
                  <a:pt x="0" y="0"/>
                </a:moveTo>
                <a:lnTo>
                  <a:pt x="406835" y="0"/>
                </a:lnTo>
                <a:lnTo>
                  <a:pt x="406835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37205" y="6798249"/>
            <a:ext cx="7208589" cy="243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Desarrollar la transformación de grandes volúmenes de datos para la obtención de información y conocimiento de la organización a fin de apoyar la toma de decisiones y la mejora de los procesos de negocio, de acuerdo a las necesidades de la organización.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37205" y="6374934"/>
            <a:ext cx="7208589" cy="30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</a:pPr>
            <a:r>
              <a:rPr lang="en-US" sz="235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Modelado y Análisis de Datos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68691" y="5571227"/>
            <a:ext cx="7141934" cy="165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Desarrollar una solución de software utilizando técnicas que permitan sistematizar el proceso de desarrollo y mantenimiento, asegurando el logro de los objetivos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68691" y="5143707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de Software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68691" y="8277127"/>
            <a:ext cx="7127182" cy="12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Elaborar proyectos innovadores que agreguen valor a contextos sociales y productivos, de acuerdo a las necesidades del entorno.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68691" y="7849607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Innovación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DAGxekAkBKE</dc:identifier>
  <dcterms:modified xsi:type="dcterms:W3CDTF">2011-08-01T06:04:30Z</dcterms:modified>
  <cp:revision>1</cp:revision>
  <dc:title>Black Blue Modern Gradient Cybersecurity Presentation</dc:title>
</cp:coreProperties>
</file>